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91" r:id="rId2"/>
    <p:sldId id="295" r:id="rId3"/>
    <p:sldId id="293" r:id="rId4"/>
    <p:sldId id="296" r:id="rId5"/>
    <p:sldId id="297" r:id="rId6"/>
    <p:sldId id="336" r:id="rId7"/>
    <p:sldId id="325" r:id="rId8"/>
    <p:sldId id="294" r:id="rId9"/>
    <p:sldId id="312" r:id="rId10"/>
    <p:sldId id="337" r:id="rId11"/>
    <p:sldId id="338" r:id="rId12"/>
    <p:sldId id="339" r:id="rId13"/>
    <p:sldId id="326" r:id="rId14"/>
    <p:sldId id="301" r:id="rId15"/>
    <p:sldId id="318" r:id="rId16"/>
    <p:sldId id="316" r:id="rId17"/>
    <p:sldId id="313" r:id="rId18"/>
    <p:sldId id="317" r:id="rId19"/>
    <p:sldId id="315" r:id="rId20"/>
    <p:sldId id="319" r:id="rId21"/>
    <p:sldId id="341" r:id="rId22"/>
    <p:sldId id="320" r:id="rId23"/>
    <p:sldId id="340" r:id="rId24"/>
    <p:sldId id="327" r:id="rId25"/>
    <p:sldId id="321" r:id="rId26"/>
    <p:sldId id="322" r:id="rId27"/>
    <p:sldId id="328" r:id="rId28"/>
    <p:sldId id="329" r:id="rId29"/>
    <p:sldId id="332" r:id="rId30"/>
    <p:sldId id="330" r:id="rId31"/>
    <p:sldId id="333" r:id="rId32"/>
    <p:sldId id="334" r:id="rId33"/>
    <p:sldId id="335" r:id="rId3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91BA7-D3DF-E8BC-8C89-4E726729DCD7}" v="655" dt="2025-12-06T21:53:53.889"/>
    <p1510:client id="{C73D50FB-7C44-9D78-C5F0-F4C21A368190}" v="653" dt="2025-12-07T21:11:39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46"/>
    <p:restoredTop sz="95853"/>
  </p:normalViewPr>
  <p:slideViewPr>
    <p:cSldViewPr snapToGrid="0">
      <p:cViewPr varScale="1">
        <p:scale>
          <a:sx n="102" d="100"/>
          <a:sy n="102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12/07/2025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46" y="2151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Hanwash</a:t>
            </a:r>
            <a:r>
              <a:rPr lang="en-US" dirty="0"/>
              <a:t> Performance Indicator (H.P.I)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20D50-B76B-C56B-9A5B-7B2A853C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6" y="2268777"/>
            <a:ext cx="36576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CF14F-BD0D-C49D-C6BD-8B038C2A7B74}"/>
              </a:ext>
            </a:extLst>
          </p:cNvPr>
          <p:cNvSpPr txBox="1"/>
          <p:nvPr/>
        </p:nvSpPr>
        <p:spPr>
          <a:xfrm>
            <a:off x="4910202" y="3477074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This user guide will help you navigate to this console. And display the features available.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F9D27-8268-C3D5-7C71-FF34B5277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E3FF-C7DA-3E64-0E3A-9C294A7E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609E8C-FC27-C14C-A741-2FB06E8DF6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605" y="1957082"/>
            <a:ext cx="8868931" cy="4219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286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27414-4BCF-7F25-A56C-759F29F9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2DD3-78B8-CEA0-7277-479C435A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A015D5-5279-071A-AFF1-6288FBFA43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850" y="1467107"/>
            <a:ext cx="8897685" cy="42505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568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7F63F-47A3-23FE-15BC-88BCF98B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7B4E-56A5-3101-03E3-B160FE70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664766-B3A7-CCCC-C8FF-A921536A96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7359" y="1711523"/>
            <a:ext cx="8797044" cy="4178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445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42AC48-8659-8D6E-A092-1826EBAEA2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605" y="1711522"/>
            <a:ext cx="8868931" cy="4193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506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What are the functionalities available?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8EBF-56CE-6252-569D-29BCECB74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introduction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07A42-4127-B4CA-B0B0-7AB11837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430" y="4665694"/>
            <a:ext cx="5118441" cy="1645919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Introduction: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HT" dirty="0">
                <a:solidFill>
                  <a:schemeClr val="bg1"/>
                </a:solidFill>
              </a:rPr>
              <a:t>About Hanwash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HT" dirty="0">
                <a:solidFill>
                  <a:schemeClr val="bg1"/>
                </a:solidFill>
              </a:rPr>
              <a:t>Description of the results levels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HT" dirty="0">
                <a:solidFill>
                  <a:schemeClr val="bg1"/>
                </a:solidFill>
              </a:rPr>
              <a:t>The HANWASH PROGRAM LOG FRAME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9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B88EB2-EFED-9655-511B-DECE8B2AF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632"/>
            <a:ext cx="9144000" cy="43408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73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349A6-0D43-1287-CB61-715691BAE9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304" y="2107322"/>
            <a:ext cx="8471137" cy="4497186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FB544-3895-E1B4-8658-D49123EE5885}"/>
              </a:ext>
            </a:extLst>
          </p:cNvPr>
          <p:cNvSpPr txBox="1"/>
          <p:nvPr/>
        </p:nvSpPr>
        <p:spPr>
          <a:xfrm>
            <a:off x="6024368" y="1143201"/>
            <a:ext cx="266007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</a:t>
            </a:r>
            <a:r>
              <a:rPr lang="en-US" dirty="0"/>
              <a:t>h</a:t>
            </a:r>
            <a:r>
              <a:rPr lang="en-HT" dirty="0"/>
              <a:t>e key feature of merge and center is missing from the platform. We have place these yellow box to showcase this.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4E08D-B263-DD53-28A6-422788D53F49}"/>
              </a:ext>
            </a:extLst>
          </p:cNvPr>
          <p:cNvSpPr/>
          <p:nvPr/>
        </p:nvSpPr>
        <p:spPr>
          <a:xfrm>
            <a:off x="2805830" y="2906038"/>
            <a:ext cx="415864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F18768-C3A8-EDE1-BB1D-AC53317F505F}"/>
              </a:ext>
            </a:extLst>
          </p:cNvPr>
          <p:cNvSpPr/>
          <p:nvPr/>
        </p:nvSpPr>
        <p:spPr>
          <a:xfrm>
            <a:off x="2830882" y="3584650"/>
            <a:ext cx="914400" cy="4612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B0A4B-C655-C123-A3FE-35D41993D5D0}"/>
              </a:ext>
            </a:extLst>
          </p:cNvPr>
          <p:cNvSpPr/>
          <p:nvPr/>
        </p:nvSpPr>
        <p:spPr>
          <a:xfrm>
            <a:off x="4296427" y="3522945"/>
            <a:ext cx="1465546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642AB-37CA-BC81-AEEB-2CDFA5998F5C}"/>
              </a:ext>
            </a:extLst>
          </p:cNvPr>
          <p:cNvSpPr/>
          <p:nvPr/>
        </p:nvSpPr>
        <p:spPr>
          <a:xfrm>
            <a:off x="6400800" y="3522945"/>
            <a:ext cx="56367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99215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Presentation of the HANWASH indicators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395" y="4765903"/>
            <a:ext cx="5101209" cy="1239894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HT">
                <a:solidFill>
                  <a:schemeClr val="bg1"/>
                </a:solidFill>
              </a:rPr>
              <a:t>HANWASHIndicators: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indicators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table 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D53A4-9A8A-A5A9-7987-0685521FD7B3}"/>
              </a:ext>
            </a:extLst>
          </p:cNvPr>
          <p:cNvSpPr txBox="1"/>
          <p:nvPr/>
        </p:nvSpPr>
        <p:spPr>
          <a:xfrm>
            <a:off x="5525734" y="1354805"/>
            <a:ext cx="28026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HT" dirty="0"/>
              <a:t>The table has been cut into two to be more visually </a:t>
            </a:r>
            <a:r>
              <a:rPr lang="en-HT"/>
              <a:t>pleasing.</a:t>
            </a: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F1DFDC-99DF-14CF-8746-3A46131293CA}"/>
              </a:ext>
            </a:extLst>
          </p:cNvPr>
          <p:cNvCxnSpPr/>
          <p:nvPr/>
        </p:nvCxnSpPr>
        <p:spPr>
          <a:xfrm flipV="1">
            <a:off x="1603122" y="2192055"/>
            <a:ext cx="213152" cy="32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8ED6155C-34B7-E7DD-80BF-5E056BB38D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8390" y="2558539"/>
            <a:ext cx="8147570" cy="39654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901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How to access the console?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66ABB-D8B1-74D4-40EE-2D245148E881}"/>
              </a:ext>
            </a:extLst>
          </p:cNvPr>
          <p:cNvSpPr txBox="1"/>
          <p:nvPr/>
        </p:nvSpPr>
        <p:spPr>
          <a:xfrm>
            <a:off x="5679809" y="945071"/>
            <a:ext cx="323639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HT" dirty="0"/>
              <a:t>This </a:t>
            </a:r>
            <a:r>
              <a:rPr lang="en-HT"/>
              <a:t>quick filter</a:t>
            </a:r>
            <a:r>
              <a:rPr lang="en-HT" dirty="0"/>
              <a:t> allows you to filter the different outcomes. The table will behave accordingly.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9EF98-C1F8-7FB1-5DE8-C69D97E0A89C}"/>
              </a:ext>
            </a:extLst>
          </p:cNvPr>
          <p:cNvSpPr/>
          <p:nvPr/>
        </p:nvSpPr>
        <p:spPr>
          <a:xfrm>
            <a:off x="1603122" y="2668044"/>
            <a:ext cx="1666171" cy="10897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45918-EA89-714C-16EC-ED7960CCCDB9}"/>
              </a:ext>
            </a:extLst>
          </p:cNvPr>
          <p:cNvCxnSpPr/>
          <p:nvPr/>
        </p:nvCxnSpPr>
        <p:spPr>
          <a:xfrm flipV="1">
            <a:off x="2956142" y="2085343"/>
            <a:ext cx="610196" cy="5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02F35789-678E-F5BE-B28A-653F046B64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0881" y="2141598"/>
            <a:ext cx="8492625" cy="4109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0B6114-C0A6-AB5D-6AA1-4785C1B88C16}"/>
              </a:ext>
            </a:extLst>
          </p:cNvPr>
          <p:cNvSpPr/>
          <p:nvPr/>
        </p:nvSpPr>
        <p:spPr>
          <a:xfrm>
            <a:off x="746125" y="2905124"/>
            <a:ext cx="1873250" cy="1666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6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C997-01F4-0DB9-0380-C6553F45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8D0A-8481-3238-FE85-126FA12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40BA2-6DD0-1D98-87F2-01D080A53815}"/>
              </a:ext>
            </a:extLst>
          </p:cNvPr>
          <p:cNvSpPr txBox="1"/>
          <p:nvPr/>
        </p:nvSpPr>
        <p:spPr>
          <a:xfrm>
            <a:off x="4572753" y="945071"/>
            <a:ext cx="434345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HT" dirty="0"/>
              <a:t>This quick filter allows you to </a:t>
            </a:r>
            <a:r>
              <a:rPr lang="en-HT"/>
              <a:t>filter the two indicator types. </a:t>
            </a:r>
            <a:r>
              <a:rPr lang="en-HT" dirty="0"/>
              <a:t>The table will behave accordingly.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A3C817-0CFB-C969-332C-BF475CBC48CB}"/>
              </a:ext>
            </a:extLst>
          </p:cNvPr>
          <p:cNvSpPr/>
          <p:nvPr/>
        </p:nvSpPr>
        <p:spPr>
          <a:xfrm>
            <a:off x="1603122" y="2668044"/>
            <a:ext cx="1666171" cy="10897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BFDC77-4AFA-92BD-33B9-86200490E24E}"/>
              </a:ext>
            </a:extLst>
          </p:cNvPr>
          <p:cNvCxnSpPr/>
          <p:nvPr/>
        </p:nvCxnSpPr>
        <p:spPr>
          <a:xfrm flipV="1">
            <a:off x="2956142" y="2085343"/>
            <a:ext cx="610196" cy="5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B04BA4A-DC83-218F-93ED-41FB77B9AC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5221" y="2202659"/>
            <a:ext cx="8693907" cy="4231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70CFDD-1AAE-AE9B-AE6D-845B23B0FC29}"/>
              </a:ext>
            </a:extLst>
          </p:cNvPr>
          <p:cNvSpPr/>
          <p:nvPr/>
        </p:nvSpPr>
        <p:spPr>
          <a:xfrm>
            <a:off x="2413000" y="3063874"/>
            <a:ext cx="2571750" cy="1349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66B28-C581-8BCA-A3E2-999139814E75}"/>
              </a:ext>
            </a:extLst>
          </p:cNvPr>
          <p:cNvSpPr txBox="1"/>
          <p:nvPr/>
        </p:nvSpPr>
        <p:spPr>
          <a:xfrm>
            <a:off x="6764201" y="935086"/>
            <a:ext cx="238694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3rd filter is the unique ID of the indicator.</a:t>
            </a:r>
          </a:p>
        </p:txBody>
      </p:sp>
      <p:pic>
        <p:nvPicPr>
          <p:cNvPr id="14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70028B-6896-914F-8277-FABD5110CF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14" y="2130772"/>
            <a:ext cx="9067721" cy="43178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E0C2E5-ADFD-4650-0C58-4FFF61F28A90}"/>
              </a:ext>
            </a:extLst>
          </p:cNvPr>
          <p:cNvSpPr/>
          <p:nvPr/>
        </p:nvSpPr>
        <p:spPr>
          <a:xfrm>
            <a:off x="4968874" y="2905124"/>
            <a:ext cx="2206625" cy="1603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6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21CA8-9897-3F8A-3BDB-A4C5B215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312D-DFEF-11FF-6D15-FF076F3AF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Values of the HANWASH indicators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976D7-C00C-1489-2CEA-845C42BB1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395" y="4765903"/>
            <a:ext cx="5101209" cy="1800610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HT">
                <a:solidFill>
                  <a:schemeClr val="bg1"/>
                </a:solidFill>
              </a:rPr>
              <a:t>HANWASHIndicators</a:t>
            </a:r>
            <a:r>
              <a:rPr lang="en-HT" dirty="0">
                <a:solidFill>
                  <a:schemeClr val="bg1"/>
                </a:solidFill>
              </a:rPr>
              <a:t>: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Indicators with unique values global for the 5 communes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Indicators disaggregated by commune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4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US" dirty="0"/>
              <a:t>Indicators with unique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9C4E6-81F5-AB51-FCBC-4E3D2A6FA5CD}"/>
              </a:ext>
            </a:extLst>
          </p:cNvPr>
          <p:cNvSpPr txBox="1"/>
          <p:nvPr/>
        </p:nvSpPr>
        <p:spPr>
          <a:xfrm>
            <a:off x="4627818" y="1042037"/>
            <a:ext cx="418309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The evaluation indicators are collected either by commune or with a unique value.  As indicated in this table we have the unique value for the baseline.</a:t>
            </a:r>
          </a:p>
        </p:txBody>
      </p: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80958A2-B1B4-187A-1597-4754021AA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8352" y="2517880"/>
            <a:ext cx="8737041" cy="3989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187144-EF1E-6D51-F091-28E91E94A1AC}"/>
              </a:ext>
            </a:extLst>
          </p:cNvPr>
          <p:cNvSpPr/>
          <p:nvPr/>
        </p:nvSpPr>
        <p:spPr>
          <a:xfrm>
            <a:off x="270710" y="3233487"/>
            <a:ext cx="2045368" cy="272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5F8AE-DC43-77AB-D3D1-02D7350ED965}"/>
              </a:ext>
            </a:extLst>
          </p:cNvPr>
          <p:cNvSpPr txBox="1"/>
          <p:nvPr/>
        </p:nvSpPr>
        <p:spPr>
          <a:xfrm>
            <a:off x="213968" y="1717772"/>
            <a:ext cx="41830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You can filter by the ID of the indicator</a:t>
            </a:r>
          </a:p>
        </p:txBody>
      </p:sp>
    </p:spTree>
    <p:extLst>
      <p:ext uri="{BB962C8B-B14F-4D97-AF65-F5344CB8AC3E}">
        <p14:creationId xmlns:p14="http://schemas.microsoft.com/office/powerpoint/2010/main" val="4272926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/>
              <a:t>Indicator values by commune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5AEB1-598F-3561-6828-DF6B22A42994}"/>
              </a:ext>
            </a:extLst>
          </p:cNvPr>
          <p:cNvSpPr txBox="1"/>
          <p:nvPr/>
        </p:nvSpPr>
        <p:spPr>
          <a:xfrm>
            <a:off x="5765320" y="963016"/>
            <a:ext cx="276695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We have the baseline values of the indicators by the 5 communes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7D41F-3404-C137-4A67-60030FB20855}"/>
              </a:ext>
            </a:extLst>
          </p:cNvPr>
          <p:cNvSpPr/>
          <p:nvPr/>
        </p:nvSpPr>
        <p:spPr>
          <a:xfrm>
            <a:off x="1603122" y="2693096"/>
            <a:ext cx="1766379" cy="288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C9EDF3AF-8AB2-C2AB-3348-DB3F0B2D8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711" y="2000295"/>
            <a:ext cx="8808928" cy="4593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0C358-21F4-46A7-A742-38E9B82A22F9}"/>
              </a:ext>
            </a:extLst>
          </p:cNvPr>
          <p:cNvSpPr txBox="1"/>
          <p:nvPr/>
        </p:nvSpPr>
        <p:spPr>
          <a:xfrm>
            <a:off x="172527" y="963016"/>
            <a:ext cx="276695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We can filter by the name of the indicators.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AC9B5C-BBE5-7C75-FD59-4C77D0BC14AE}"/>
              </a:ext>
            </a:extLst>
          </p:cNvPr>
          <p:cNvSpPr/>
          <p:nvPr/>
        </p:nvSpPr>
        <p:spPr>
          <a:xfrm>
            <a:off x="2292432" y="2922104"/>
            <a:ext cx="2275594" cy="5062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76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876" y="253492"/>
            <a:ext cx="5909001" cy="627840"/>
          </a:xfrm>
        </p:spPr>
        <p:txBody>
          <a:bodyPr>
            <a:normAutofit fontScale="90000"/>
          </a:bodyPr>
          <a:lstStyle/>
          <a:p>
            <a:r>
              <a:rPr lang="en-US" dirty="0"/>
              <a:t>Indicator values by commune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28D17-968C-106A-3CE5-D5D0431E9F19}"/>
              </a:ext>
            </a:extLst>
          </p:cNvPr>
          <p:cNvSpPr txBox="1"/>
          <p:nvPr/>
        </p:nvSpPr>
        <p:spPr>
          <a:xfrm>
            <a:off x="579844" y="1204211"/>
            <a:ext cx="295695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HT" dirty="0"/>
              <a:t>We can filter by category of </a:t>
            </a:r>
            <a:r>
              <a:rPr lang="en-HT"/>
              <a:t>outcomes.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123849-6279-E2D3-D518-927F8F94BC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8994" y="2042102"/>
            <a:ext cx="8665154" cy="44663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BC4F1C-6BA5-1CDE-BC40-467646D86A4E}"/>
              </a:ext>
            </a:extLst>
          </p:cNvPr>
          <p:cNvSpPr/>
          <p:nvPr/>
        </p:nvSpPr>
        <p:spPr>
          <a:xfrm>
            <a:off x="4632158" y="3203407"/>
            <a:ext cx="2436394" cy="16242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99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B1FF-2EA9-5E87-CE96-F6AEA2DFC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446" y="2386744"/>
            <a:ext cx="6864313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81ADB-F404-E83B-DBD5-14FCC6C18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Export table as you need</a:t>
            </a:r>
          </a:p>
        </p:txBody>
      </p:sp>
    </p:spTree>
    <p:extLst>
      <p:ext uri="{BB962C8B-B14F-4D97-AF65-F5344CB8AC3E}">
        <p14:creationId xmlns:p14="http://schemas.microsoft.com/office/powerpoint/2010/main" val="2082352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830375C-669B-4485-334A-59C5E4EAC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19" y="2204541"/>
            <a:ext cx="8611943" cy="40840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 Table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4D63C-0322-5A20-9B38-C03AF8E22439}"/>
              </a:ext>
            </a:extLst>
          </p:cNvPr>
          <p:cNvSpPr/>
          <p:nvPr/>
        </p:nvSpPr>
        <p:spPr>
          <a:xfrm>
            <a:off x="8366163" y="3564048"/>
            <a:ext cx="235396" cy="2307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F5935-2CB7-1C86-5744-8EB4BE7168E9}"/>
              </a:ext>
            </a:extLst>
          </p:cNvPr>
          <p:cNvSpPr txBox="1"/>
          <p:nvPr/>
        </p:nvSpPr>
        <p:spPr>
          <a:xfrm>
            <a:off x="5510861" y="1217970"/>
            <a:ext cx="309392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 </a:t>
            </a:r>
            <a:r>
              <a:rPr lang="en-HT" b="1" dirty="0"/>
              <a:t>This button:</a:t>
            </a:r>
            <a:r>
              <a:rPr lang="en-HT" dirty="0"/>
              <a:t> Export Data will open a portal.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E238D5-9841-A85D-64E9-0154E7CBAD97}"/>
              </a:ext>
            </a:extLst>
          </p:cNvPr>
          <p:cNvCxnSpPr/>
          <p:nvPr/>
        </p:nvCxnSpPr>
        <p:spPr>
          <a:xfrm flipH="1" flipV="1">
            <a:off x="7612674" y="1727647"/>
            <a:ext cx="770547" cy="182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7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 Table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0AAD4-1822-F56E-9F54-FEF1590F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01" y="1565755"/>
            <a:ext cx="8782598" cy="466575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059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option is available for a global export.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8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option is available for a global export.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51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2B36-ADDB-B128-FA05-4C6F7E6C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555" y="451125"/>
            <a:ext cx="5902890" cy="576009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A44CD-81EE-9F5C-8763-FF5BFE2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215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360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1" y="864296"/>
            <a:ext cx="6047510" cy="670993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H.P.I Console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28789" y="1873638"/>
            <a:ext cx="17017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H.P.I console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 (username ,console)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404765"/>
            <a:ext cx="0" cy="72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380009" y="4797631"/>
            <a:ext cx="1116281" cy="1187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/>
          <p:nvPr/>
        </p:nvCxnSpPr>
        <p:spPr>
          <a:xfrm flipV="1">
            <a:off x="1235034" y="2333285"/>
            <a:ext cx="261256" cy="246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769" y="4724530"/>
            <a:ext cx="5128379" cy="1269240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The Introduction (Static)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Presentation of the HANWASH indicators</a:t>
            </a:r>
          </a:p>
          <a:p>
            <a:pPr marL="457200" indent="-457200" algn="just">
              <a:buAutoNum type="arabicPeriod"/>
            </a:pPr>
            <a:r>
              <a:rPr lang="en-HT">
                <a:solidFill>
                  <a:schemeClr val="bg1"/>
                </a:solidFill>
              </a:rPr>
              <a:t>3.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Values of the HANWASH indicators </a:t>
            </a: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E53C8D-D852-85BE-20A1-111AE154A5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598" y="1352619"/>
            <a:ext cx="8665155" cy="41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5" name="Content Placeholder 4" descr="A screenshot of a white screen&#10;&#10;AI-generated content may be incorrect.">
            <a:extLst>
              <a:ext uri="{FF2B5EF4-FFF2-40B4-BE49-F238E27FC236}">
                <a16:creationId xmlns:a16="http://schemas.microsoft.com/office/drawing/2014/main" id="{E52D229A-D081-7AFC-0C7A-3427F51DB7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0492" y="2230252"/>
            <a:ext cx="8725157" cy="43345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B6AEFC-93E7-21FB-97F9-EBFBDF9931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1737" y="1900144"/>
            <a:ext cx="8782666" cy="41752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13484</TotalTime>
  <Words>536</Words>
  <Application>Microsoft Office PowerPoint</Application>
  <PresentationFormat>Letter Paper (8.5x11 in)</PresentationFormat>
  <Paragraphs>74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Parcel</vt:lpstr>
      <vt:lpstr>Hanwash Performance Indicator (H.P.I)</vt:lpstr>
      <vt:lpstr>H.P.I console</vt:lpstr>
      <vt:lpstr>Hanwash HOME</vt:lpstr>
      <vt:lpstr>Access The H.P.I Console &amp; Login process</vt:lpstr>
      <vt:lpstr>Login Process (2nd scenario) </vt:lpstr>
      <vt:lpstr>Console Overview</vt:lpstr>
      <vt:lpstr>H.P.I Console overview</vt:lpstr>
      <vt:lpstr>H.P.I Console overview</vt:lpstr>
      <vt:lpstr>H.P.I Console overview</vt:lpstr>
      <vt:lpstr>H.P.I Console overview</vt:lpstr>
      <vt:lpstr>H.P.I Console overview</vt:lpstr>
      <vt:lpstr>H.P.I Console overview</vt:lpstr>
      <vt:lpstr>H.P.I Console overview</vt:lpstr>
      <vt:lpstr>Functionalities</vt:lpstr>
      <vt:lpstr>The introduction page</vt:lpstr>
      <vt:lpstr>Introduction</vt:lpstr>
      <vt:lpstr>Introduction</vt:lpstr>
      <vt:lpstr>Presentation of the HANWASH indicators</vt:lpstr>
      <vt:lpstr>The table view</vt:lpstr>
      <vt:lpstr>Display the quickfilters</vt:lpstr>
      <vt:lpstr>Display the quickfilters</vt:lpstr>
      <vt:lpstr>Display the quickfilters</vt:lpstr>
      <vt:lpstr>Values of the HANWASH indicators </vt:lpstr>
      <vt:lpstr>Indicators with unique values</vt:lpstr>
      <vt:lpstr>Indicator values by commune</vt:lpstr>
      <vt:lpstr>Indicator values by commune</vt:lpstr>
      <vt:lpstr>Export</vt:lpstr>
      <vt:lpstr>Export Table</vt:lpstr>
      <vt:lpstr>Export Table</vt:lpstr>
      <vt:lpstr>Print Export</vt:lpstr>
      <vt:lpstr>Print Export</vt:lpstr>
      <vt:lpstr>Print EXPORT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370</cp:revision>
  <dcterms:created xsi:type="dcterms:W3CDTF">2024-03-14T13:36:03Z</dcterms:created>
  <dcterms:modified xsi:type="dcterms:W3CDTF">2025-12-07T21:12:00Z</dcterms:modified>
</cp:coreProperties>
</file>